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2A54C80-263E-416B-A8E0-580EDEADCBDC}"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helseagroton.com/Home/Why-Chelsea-Groton/News-You-Can-Use/View-Article/ArticleId/56/7-Ways-to-Stay-Safe-Online" TargetMode="External"/><Relationship Id="rId3" Type="http://schemas.openxmlformats.org/officeDocument/2006/relationships/hyperlink" Target="https://en.m.wikipedia.org/wiki/Cyberbullying" TargetMode="External"/><Relationship Id="rId7" Type="http://schemas.openxmlformats.org/officeDocument/2006/relationships/hyperlink" Target="https://www.snbsd.com/about/online-safety-guide" TargetMode="External"/><Relationship Id="rId2" Type="http://schemas.openxmlformats.org/officeDocument/2006/relationships/hyperlink" Target="https://www.virtual-college.co.uk/resources/e-safety-important-issue" TargetMode="External"/><Relationship Id="rId1" Type="http://schemas.openxmlformats.org/officeDocument/2006/relationships/slideLayout" Target="../slideLayouts/slideLayout2.xml"/><Relationship Id="rId6" Type="http://schemas.openxmlformats.org/officeDocument/2006/relationships/hyperlink" Target="https://www.hsbc.com.cn/en-cn/help/online-security/10-ways-to-stay-safe/" TargetMode="External"/><Relationship Id="rId5" Type="http://schemas.openxmlformats.org/officeDocument/2006/relationships/hyperlink" Target="https://www.itpro.co.uk/strategy/28709/what-is-e-safety" TargetMode="External"/><Relationship Id="rId4" Type="http://schemas.openxmlformats.org/officeDocument/2006/relationships/hyperlink" Target="https://www.verywellfamily.com/how-to-prevent-cyberbullying-51138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15125"/>
            <a:ext cx="7766936" cy="1085641"/>
          </a:xfrm>
        </p:spPr>
        <p:txBody>
          <a:bodyPr/>
          <a:lstStyle/>
          <a:p>
            <a:pPr algn="ctr"/>
            <a:r>
              <a:rPr lang="pt-PT" b="1" dirty="0" err="1">
                <a:effectLst>
                  <a:outerShdw blurRad="38100" dist="38100" dir="2700000" algn="tl">
                    <a:srgbClr val="000000">
                      <a:alpha val="43137"/>
                    </a:srgbClr>
                  </a:outerShdw>
                </a:effectLst>
                <a:latin typeface="Arial Black" panose="020B0A04020102020204" pitchFamily="34" charset="0"/>
              </a:rPr>
              <a:t>Cyberbullying</a:t>
            </a:r>
            <a:endParaRPr lang="pt-PT" b="1" dirty="0">
              <a:effectLst>
                <a:outerShdw blurRad="38100" dist="38100" dir="2700000" algn="tl">
                  <a:srgbClr val="000000">
                    <a:alpha val="43137"/>
                  </a:srgbClr>
                </a:outerShdw>
              </a:effectLst>
              <a:latin typeface="Arial Black" panose="020B0A04020102020204" pitchFamily="34" charset="0"/>
            </a:endParaRPr>
          </a:p>
        </p:txBody>
      </p:sp>
      <p:sp>
        <p:nvSpPr>
          <p:cNvPr id="4" name="AutoShape 2" descr="blob:https://web.whatsapp.com/bff66d41-d443-415e-bd09-26b8de0eb6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6" name="Imagem 5"/>
          <p:cNvPicPr>
            <a:picLocks noChangeAspect="1"/>
          </p:cNvPicPr>
          <p:nvPr/>
        </p:nvPicPr>
        <p:blipFill>
          <a:blip r:embed="rId2"/>
          <a:stretch>
            <a:fillRect/>
          </a:stretch>
        </p:blipFill>
        <p:spPr>
          <a:xfrm>
            <a:off x="3220791" y="1918952"/>
            <a:ext cx="4648200" cy="4648200"/>
          </a:xfrm>
          <a:prstGeom prst="rect">
            <a:avLst/>
          </a:prstGeom>
        </p:spPr>
      </p:pic>
      <p:sp>
        <p:nvSpPr>
          <p:cNvPr id="3" name="Retângulo 2"/>
          <p:cNvSpPr/>
          <p:nvPr/>
        </p:nvSpPr>
        <p:spPr>
          <a:xfrm>
            <a:off x="10015471" y="5465835"/>
            <a:ext cx="2176529" cy="1492716"/>
          </a:xfrm>
          <a:prstGeom prst="rect">
            <a:avLst/>
          </a:prstGeom>
        </p:spPr>
        <p:txBody>
          <a:bodyPr wrap="square">
            <a:spAutoFit/>
          </a:bodyPr>
          <a:lstStyle/>
          <a:p>
            <a:pPr algn="ctr"/>
            <a:r>
              <a:rPr lang="pt-PT" sz="1100" dirty="0"/>
              <a:t>Trabalho realizado por:</a:t>
            </a:r>
          </a:p>
          <a:p>
            <a:pPr algn="ctr"/>
            <a:endParaRPr lang="pt-PT" sz="1100" dirty="0"/>
          </a:p>
          <a:p>
            <a:pPr algn="ctr"/>
            <a:r>
              <a:rPr lang="pt-PT" sz="1100" dirty="0"/>
              <a:t>Andreia Ferreira nº 3</a:t>
            </a:r>
          </a:p>
          <a:p>
            <a:pPr algn="ctr"/>
            <a:r>
              <a:rPr lang="pt-PT" sz="1100" dirty="0"/>
              <a:t>Inês Castro nº 15</a:t>
            </a:r>
          </a:p>
          <a:p>
            <a:pPr algn="ctr"/>
            <a:r>
              <a:rPr lang="pt-PT" sz="1100" dirty="0"/>
              <a:t>Lara Esteves nº 19</a:t>
            </a:r>
          </a:p>
          <a:p>
            <a:pPr algn="ctr"/>
            <a:r>
              <a:rPr lang="pt-PT" sz="1100" dirty="0"/>
              <a:t>Rita Gerardo nº 25 </a:t>
            </a:r>
          </a:p>
          <a:p>
            <a:pPr algn="ctr"/>
            <a:r>
              <a:rPr lang="pt-PT" sz="1100" dirty="0"/>
              <a:t>9ºF</a:t>
            </a:r>
          </a:p>
          <a:p>
            <a:endParaRPr lang="pt-PT" sz="1400" dirty="0"/>
          </a:p>
        </p:txBody>
      </p:sp>
    </p:spTree>
    <p:extLst>
      <p:ext uri="{BB962C8B-B14F-4D97-AF65-F5344CB8AC3E}">
        <p14:creationId xmlns:p14="http://schemas.microsoft.com/office/powerpoint/2010/main" val="4168248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What’s</a:t>
            </a:r>
            <a:r>
              <a:rPr lang="pt-PT" dirty="0"/>
              <a:t> </a:t>
            </a:r>
            <a:r>
              <a:rPr lang="pt-PT" dirty="0" err="1"/>
              <a:t>cyberbullying</a:t>
            </a:r>
            <a:r>
              <a:rPr lang="pt-PT" dirty="0"/>
              <a:t>?</a:t>
            </a:r>
          </a:p>
        </p:txBody>
      </p:sp>
      <p:sp>
        <p:nvSpPr>
          <p:cNvPr id="3" name="Marcador de Posição de Conteúdo 2"/>
          <p:cNvSpPr>
            <a:spLocks noGrp="1"/>
          </p:cNvSpPr>
          <p:nvPr>
            <p:ph idx="1"/>
          </p:nvPr>
        </p:nvSpPr>
        <p:spPr/>
        <p:txBody>
          <a:bodyPr>
            <a:normAutofit/>
          </a:bodyPr>
          <a:lstStyle/>
          <a:p>
            <a:pPr fontAlgn="base"/>
            <a:r>
              <a:rPr lang="en-US" sz="1600" dirty="0">
                <a:solidFill>
                  <a:schemeClr val="tx1"/>
                </a:solidFill>
              </a:rPr>
              <a:t>Cyberbullying, also known as online bullying, is a form of bullying or harassment using electronic means, and in many cases is an extension of traditional bullying. It has become common, especially among teenagers, particularly on social media sites. This type of bullying can include posting rumors, threats, sexual remarks or a victims' personal information. </a:t>
            </a:r>
          </a:p>
          <a:p>
            <a:pPr fontAlgn="base"/>
            <a:endParaRPr lang="en-US" sz="1600" dirty="0">
              <a:solidFill>
                <a:schemeClr val="tx1"/>
              </a:solidFill>
            </a:endParaRPr>
          </a:p>
          <a:p>
            <a:pPr lvl="0" fontAlgn="base"/>
            <a:r>
              <a:rPr lang="pt-PT" sz="1600" dirty="0" err="1">
                <a:solidFill>
                  <a:schemeClr val="tx1">
                    <a:lumMod val="50000"/>
                    <a:lumOff val="50000"/>
                  </a:schemeClr>
                </a:solidFill>
              </a:rPr>
              <a:t>Cyberbullying</a:t>
            </a:r>
            <a:r>
              <a:rPr lang="pt-PT" sz="1600" dirty="0">
                <a:solidFill>
                  <a:schemeClr val="tx1">
                    <a:lumMod val="50000"/>
                    <a:lumOff val="50000"/>
                  </a:schemeClr>
                </a:solidFill>
              </a:rPr>
              <a:t>, também conhecido como </a:t>
            </a:r>
            <a:r>
              <a:rPr lang="pt-PT" sz="1600" dirty="0" err="1">
                <a:solidFill>
                  <a:schemeClr val="tx1">
                    <a:lumMod val="50000"/>
                    <a:lumOff val="50000"/>
                  </a:schemeClr>
                </a:solidFill>
              </a:rPr>
              <a:t>bullying</a:t>
            </a:r>
            <a:r>
              <a:rPr lang="pt-PT" sz="1600" dirty="0">
                <a:solidFill>
                  <a:schemeClr val="tx1">
                    <a:lumMod val="50000"/>
                    <a:lumOff val="50000"/>
                  </a:schemeClr>
                </a:solidFill>
              </a:rPr>
              <a:t> online, é uma forma de </a:t>
            </a:r>
            <a:r>
              <a:rPr lang="pt-PT" sz="1600" dirty="0" err="1">
                <a:solidFill>
                  <a:schemeClr val="tx1">
                    <a:lumMod val="50000"/>
                    <a:lumOff val="50000"/>
                  </a:schemeClr>
                </a:solidFill>
              </a:rPr>
              <a:t>bullying</a:t>
            </a:r>
            <a:r>
              <a:rPr lang="pt-PT" sz="1600" dirty="0">
                <a:solidFill>
                  <a:schemeClr val="tx1">
                    <a:lumMod val="50000"/>
                    <a:lumOff val="50000"/>
                  </a:schemeClr>
                </a:solidFill>
              </a:rPr>
              <a:t> ou assédio usando meios eletrónicos e, em muitos casos, é uma extensão do </a:t>
            </a:r>
            <a:r>
              <a:rPr lang="pt-PT" sz="1600" dirty="0" err="1">
                <a:solidFill>
                  <a:schemeClr val="tx1">
                    <a:lumMod val="50000"/>
                    <a:lumOff val="50000"/>
                  </a:schemeClr>
                </a:solidFill>
              </a:rPr>
              <a:t>bullying</a:t>
            </a:r>
            <a:r>
              <a:rPr lang="pt-PT" sz="1600" dirty="0">
                <a:solidFill>
                  <a:schemeClr val="tx1">
                    <a:lumMod val="50000"/>
                    <a:lumOff val="50000"/>
                  </a:schemeClr>
                </a:solidFill>
              </a:rPr>
              <a:t> tradicional. Tornou-se comum, especialmente entre os adolescentes, principalmente em sites de </a:t>
            </a:r>
            <a:r>
              <a:rPr lang="pt-PT" sz="1600" dirty="0" err="1">
                <a:solidFill>
                  <a:schemeClr val="tx1">
                    <a:lumMod val="50000"/>
                    <a:lumOff val="50000"/>
                  </a:schemeClr>
                </a:solidFill>
              </a:rPr>
              <a:t>mídia</a:t>
            </a:r>
            <a:r>
              <a:rPr lang="pt-PT" sz="1600" dirty="0">
                <a:solidFill>
                  <a:schemeClr val="tx1">
                    <a:lumMod val="50000"/>
                    <a:lumOff val="50000"/>
                  </a:schemeClr>
                </a:solidFill>
              </a:rPr>
              <a:t> social. Esse tipo de </a:t>
            </a:r>
            <a:r>
              <a:rPr lang="pt-PT" sz="1600" dirty="0" err="1">
                <a:solidFill>
                  <a:schemeClr val="tx1">
                    <a:lumMod val="50000"/>
                    <a:lumOff val="50000"/>
                  </a:schemeClr>
                </a:solidFill>
              </a:rPr>
              <a:t>bullying</a:t>
            </a:r>
            <a:r>
              <a:rPr lang="pt-PT" sz="1600" dirty="0">
                <a:solidFill>
                  <a:schemeClr val="tx1">
                    <a:lumMod val="50000"/>
                    <a:lumOff val="50000"/>
                  </a:schemeClr>
                </a:solidFill>
              </a:rPr>
              <a:t> pode incluir a publicação de boatos, ameaças, comentários sexuais ou informações pessoais da vítima. </a:t>
            </a:r>
          </a:p>
          <a:p>
            <a:pPr fontAlgn="base"/>
            <a:endParaRPr lang="en-US" dirty="0">
              <a:solidFill>
                <a:schemeClr val="tx1"/>
              </a:solidFill>
            </a:endParaRPr>
          </a:p>
          <a:p>
            <a:pPr fontAlgn="base"/>
            <a:endParaRPr lang="pt-PT" dirty="0"/>
          </a:p>
        </p:txBody>
      </p:sp>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a:ln>
                <a:noFill/>
              </a:ln>
              <a:solidFill>
                <a:schemeClr val="tx1"/>
              </a:solidFill>
              <a:effectLst/>
              <a:latin typeface="Arial" panose="020B0604020202020204" pitchFamily="34" charset="0"/>
            </a:endParaRPr>
          </a:p>
        </p:txBody>
      </p:sp>
      <p:pic>
        <p:nvPicPr>
          <p:cNvPr id="6" name="Imagem 5"/>
          <p:cNvPicPr>
            <a:picLocks noChangeAspect="1"/>
          </p:cNvPicPr>
          <p:nvPr/>
        </p:nvPicPr>
        <p:blipFill>
          <a:blip r:embed="rId2"/>
          <a:stretch>
            <a:fillRect/>
          </a:stretch>
        </p:blipFill>
        <p:spPr>
          <a:xfrm>
            <a:off x="5693664" y="126366"/>
            <a:ext cx="3401567" cy="2034223"/>
          </a:xfrm>
          <a:prstGeom prst="rect">
            <a:avLst/>
          </a:prstGeom>
        </p:spPr>
      </p:pic>
    </p:spTree>
    <p:extLst>
      <p:ext uri="{BB962C8B-B14F-4D97-AF65-F5344CB8AC3E}">
        <p14:creationId xmlns:p14="http://schemas.microsoft.com/office/powerpoint/2010/main" val="1884883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How</a:t>
            </a:r>
            <a:r>
              <a:rPr lang="pt-PT" dirty="0"/>
              <a:t> to </a:t>
            </a:r>
            <a:r>
              <a:rPr lang="pt-PT" dirty="0" err="1"/>
              <a:t>prevent</a:t>
            </a:r>
            <a:r>
              <a:rPr lang="pt-PT" dirty="0"/>
              <a:t> </a:t>
            </a:r>
            <a:r>
              <a:rPr lang="pt-PT" dirty="0" err="1"/>
              <a:t>cyberbullying</a:t>
            </a:r>
            <a:r>
              <a:rPr lang="pt-PT" dirty="0"/>
              <a:t>?</a:t>
            </a:r>
          </a:p>
        </p:txBody>
      </p:sp>
      <p:sp>
        <p:nvSpPr>
          <p:cNvPr id="3" name="Marcador de Posição de Conteúdo 2"/>
          <p:cNvSpPr>
            <a:spLocks noGrp="1"/>
          </p:cNvSpPr>
          <p:nvPr>
            <p:ph idx="1"/>
          </p:nvPr>
        </p:nvSpPr>
        <p:spPr>
          <a:xfrm>
            <a:off x="677334" y="2160589"/>
            <a:ext cx="4268153" cy="4162938"/>
          </a:xfrm>
        </p:spPr>
        <p:txBody>
          <a:bodyPr>
            <a:normAutofit/>
          </a:bodyPr>
          <a:lstStyle/>
          <a:p>
            <a:pPr lvl="0"/>
            <a:r>
              <a:rPr lang="en-US" sz="1600" dirty="0">
                <a:solidFill>
                  <a:schemeClr val="tx1"/>
                </a:solidFill>
              </a:rPr>
              <a:t>When it comes to prevent cyberbullying, there’s not a foolproof way, but there are some things you can do to reduce the probabilities of being targeted. Some of them are:</a:t>
            </a:r>
          </a:p>
          <a:p>
            <a:pPr lvl="1">
              <a:buFont typeface="Arial" panose="020B0604020202020204" pitchFamily="34" charset="0"/>
              <a:buChar char="•"/>
            </a:pPr>
            <a:r>
              <a:rPr lang="en-US" dirty="0">
                <a:solidFill>
                  <a:schemeClr val="tx1"/>
                </a:solidFill>
              </a:rPr>
              <a:t>Protect accounts and devices;</a:t>
            </a:r>
          </a:p>
          <a:p>
            <a:pPr lvl="1">
              <a:buFont typeface="Arial" panose="020B0604020202020204" pitchFamily="34" charset="0"/>
              <a:buChar char="•"/>
            </a:pPr>
            <a:r>
              <a:rPr lang="en-US" dirty="0">
                <a:solidFill>
                  <a:schemeClr val="tx1"/>
                </a:solidFill>
              </a:rPr>
              <a:t>Use privacy tools and settings;</a:t>
            </a:r>
          </a:p>
          <a:p>
            <a:pPr lvl="1">
              <a:buFont typeface="Arial" panose="020B0604020202020204" pitchFamily="34" charset="0"/>
              <a:buChar char="•"/>
            </a:pPr>
            <a:r>
              <a:rPr lang="en-US" dirty="0">
                <a:solidFill>
                  <a:schemeClr val="tx1"/>
                </a:solidFill>
              </a:rPr>
              <a:t>Keep personal stuff private;</a:t>
            </a:r>
          </a:p>
          <a:p>
            <a:pPr lvl="1">
              <a:buFont typeface="Arial" panose="020B0604020202020204" pitchFamily="34" charset="0"/>
              <a:buChar char="•"/>
            </a:pPr>
            <a:r>
              <a:rPr lang="en-US" dirty="0">
                <a:solidFill>
                  <a:schemeClr val="tx1"/>
                </a:solidFill>
              </a:rPr>
              <a:t>Log out when using public devices;</a:t>
            </a:r>
          </a:p>
          <a:p>
            <a:pPr lvl="1">
              <a:buFont typeface="Arial" panose="020B0604020202020204" pitchFamily="34" charset="0"/>
              <a:buChar char="•"/>
            </a:pPr>
            <a:r>
              <a:rPr lang="en-US" dirty="0">
                <a:solidFill>
                  <a:schemeClr val="tx1"/>
                </a:solidFill>
              </a:rPr>
              <a:t>Refuse to answer to cyberbullies and report them.</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0" lvl="0" indent="0">
              <a:buNone/>
            </a:pPr>
            <a:endParaRPr lang="pt-PT" dirty="0"/>
          </a:p>
        </p:txBody>
      </p:sp>
      <p:sp>
        <p:nvSpPr>
          <p:cNvPr id="5" name="Marcador de Posição de Conteúdo 2"/>
          <p:cNvSpPr txBox="1">
            <a:spLocks/>
          </p:cNvSpPr>
          <p:nvPr/>
        </p:nvSpPr>
        <p:spPr>
          <a:xfrm>
            <a:off x="5311582" y="2160588"/>
            <a:ext cx="480906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endParaRPr lang="en-US" dirty="0"/>
          </a:p>
          <a:p>
            <a:pPr marL="0" indent="0">
              <a:buFont typeface="Wingdings 3" charset="2"/>
              <a:buNone/>
            </a:pPr>
            <a:endParaRPr lang="pt-PT" dirty="0"/>
          </a:p>
        </p:txBody>
      </p:sp>
      <p:sp>
        <p:nvSpPr>
          <p:cNvPr id="6" name="Marcador de Posição de Conteúdo 2"/>
          <p:cNvSpPr txBox="1">
            <a:spLocks/>
          </p:cNvSpPr>
          <p:nvPr/>
        </p:nvSpPr>
        <p:spPr>
          <a:xfrm>
            <a:off x="4975668" y="2160587"/>
            <a:ext cx="4809066" cy="41629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t-PT" sz="1600" dirty="0">
                <a:solidFill>
                  <a:schemeClr val="tx1">
                    <a:lumMod val="50000"/>
                    <a:lumOff val="50000"/>
                  </a:schemeClr>
                </a:solidFill>
              </a:rPr>
              <a:t>Quando se trata de prevenir o </a:t>
            </a:r>
            <a:r>
              <a:rPr lang="pt-PT" sz="1600" dirty="0" err="1">
                <a:solidFill>
                  <a:schemeClr val="tx1">
                    <a:lumMod val="50000"/>
                    <a:lumOff val="50000"/>
                  </a:schemeClr>
                </a:solidFill>
              </a:rPr>
              <a:t>cyberbullying</a:t>
            </a:r>
            <a:r>
              <a:rPr lang="pt-PT" sz="1600" dirty="0">
                <a:solidFill>
                  <a:schemeClr val="tx1">
                    <a:lumMod val="50000"/>
                    <a:lumOff val="50000"/>
                  </a:schemeClr>
                </a:solidFill>
              </a:rPr>
              <a:t>, não existe uma maneira infalível, mas há algumas coisas que podes fazer para reduzir as probabilidades de seres alvo. Algumas delas são: </a:t>
            </a:r>
          </a:p>
          <a:p>
            <a:pPr lvl="1">
              <a:buFont typeface="Arial" panose="020B0604020202020204" pitchFamily="34" charset="0"/>
              <a:buChar char="•"/>
            </a:pPr>
            <a:r>
              <a:rPr lang="pt-PT" dirty="0">
                <a:solidFill>
                  <a:schemeClr val="tx1">
                    <a:lumMod val="50000"/>
                    <a:lumOff val="50000"/>
                  </a:schemeClr>
                </a:solidFill>
              </a:rPr>
              <a:t>Proteger contas e dispositivos; </a:t>
            </a:r>
          </a:p>
          <a:p>
            <a:pPr lvl="1">
              <a:buFont typeface="Arial" panose="020B0604020202020204" pitchFamily="34" charset="0"/>
              <a:buChar char="•"/>
            </a:pPr>
            <a:r>
              <a:rPr lang="pt-PT" dirty="0">
                <a:solidFill>
                  <a:schemeClr val="tx1">
                    <a:lumMod val="50000"/>
                    <a:lumOff val="50000"/>
                  </a:schemeClr>
                </a:solidFill>
              </a:rPr>
              <a:t>Usar ferramentas e configurações de privacidade;</a:t>
            </a:r>
          </a:p>
          <a:p>
            <a:pPr lvl="1">
              <a:buFont typeface="Arial" panose="020B0604020202020204" pitchFamily="34" charset="0"/>
              <a:buChar char="•"/>
            </a:pPr>
            <a:r>
              <a:rPr lang="pt-PT" dirty="0">
                <a:solidFill>
                  <a:schemeClr val="tx1">
                    <a:lumMod val="50000"/>
                    <a:lumOff val="50000"/>
                  </a:schemeClr>
                </a:solidFill>
              </a:rPr>
              <a:t> Manter informações pessoais privadas; </a:t>
            </a:r>
          </a:p>
          <a:p>
            <a:pPr lvl="1">
              <a:buFont typeface="Arial" panose="020B0604020202020204" pitchFamily="34" charset="0"/>
              <a:buChar char="•"/>
            </a:pPr>
            <a:r>
              <a:rPr lang="pt-PT" dirty="0">
                <a:solidFill>
                  <a:schemeClr val="tx1">
                    <a:lumMod val="50000"/>
                    <a:lumOff val="50000"/>
                  </a:schemeClr>
                </a:solidFill>
              </a:rPr>
              <a:t> Fazer log out ao usar dispositivos públicos;</a:t>
            </a:r>
          </a:p>
          <a:p>
            <a:pPr lvl="1">
              <a:buFont typeface="Arial" panose="020B0604020202020204" pitchFamily="34" charset="0"/>
              <a:buChar char="•"/>
            </a:pPr>
            <a:r>
              <a:rPr lang="pt-PT" dirty="0">
                <a:solidFill>
                  <a:schemeClr val="tx1">
                    <a:lumMod val="50000"/>
                    <a:lumOff val="50000"/>
                  </a:schemeClr>
                </a:solidFill>
              </a:rPr>
              <a:t> Recusar responder a </a:t>
            </a:r>
            <a:r>
              <a:rPr lang="pt-PT" dirty="0" err="1">
                <a:solidFill>
                  <a:schemeClr val="tx1">
                    <a:lumMod val="50000"/>
                    <a:lumOff val="50000"/>
                  </a:schemeClr>
                </a:solidFill>
              </a:rPr>
              <a:t>bullying</a:t>
            </a:r>
            <a:r>
              <a:rPr lang="pt-PT" dirty="0">
                <a:solidFill>
                  <a:schemeClr val="tx1">
                    <a:lumMod val="50000"/>
                    <a:lumOff val="50000"/>
                  </a:schemeClr>
                </a:solidFill>
              </a:rPr>
              <a:t> virtual e denunciá-los.</a:t>
            </a:r>
            <a:endParaRPr lang="en-US" dirty="0">
              <a:solidFill>
                <a:schemeClr val="tx1">
                  <a:lumMod val="50000"/>
                  <a:lumOff val="50000"/>
                </a:schemeClr>
              </a:solidFill>
            </a:endParaRPr>
          </a:p>
          <a:p>
            <a:pPr lvl="1">
              <a:buFont typeface="Arial" panose="020B0604020202020204" pitchFamily="34" charset="0"/>
              <a:buChar char="•"/>
            </a:pPr>
            <a:endParaRPr lang="en-US" dirty="0"/>
          </a:p>
          <a:p>
            <a:pPr marL="0" indent="0">
              <a:buFont typeface="Wingdings 3" charset="2"/>
              <a:buNone/>
            </a:pPr>
            <a:endParaRPr lang="pt-PT" dirty="0"/>
          </a:p>
        </p:txBody>
      </p:sp>
      <p:pic>
        <p:nvPicPr>
          <p:cNvPr id="7" name="Imagem 6"/>
          <p:cNvPicPr>
            <a:picLocks noChangeAspect="1"/>
          </p:cNvPicPr>
          <p:nvPr/>
        </p:nvPicPr>
        <p:blipFill>
          <a:blip r:embed="rId2"/>
          <a:stretch>
            <a:fillRect/>
          </a:stretch>
        </p:blipFill>
        <p:spPr>
          <a:xfrm>
            <a:off x="7263401" y="270700"/>
            <a:ext cx="3161333" cy="1659700"/>
          </a:xfrm>
          <a:prstGeom prst="rect">
            <a:avLst/>
          </a:prstGeom>
        </p:spPr>
      </p:pic>
    </p:spTree>
    <p:extLst>
      <p:ext uri="{BB962C8B-B14F-4D97-AF65-F5344CB8AC3E}">
        <p14:creationId xmlns:p14="http://schemas.microsoft.com/office/powerpoint/2010/main" val="29881904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15125"/>
            <a:ext cx="7766936" cy="1085641"/>
          </a:xfrm>
        </p:spPr>
        <p:txBody>
          <a:bodyPr/>
          <a:lstStyle/>
          <a:p>
            <a:pPr algn="ctr"/>
            <a:r>
              <a:rPr lang="pt-PT" b="1" dirty="0">
                <a:effectLst>
                  <a:outerShdw blurRad="38100" dist="38100" dir="2700000" algn="tl">
                    <a:srgbClr val="000000">
                      <a:alpha val="43137"/>
                    </a:srgbClr>
                  </a:outerShdw>
                </a:effectLst>
                <a:latin typeface="Arial Black" panose="020B0A04020102020204" pitchFamily="34" charset="0"/>
              </a:rPr>
              <a:t>E-</a:t>
            </a:r>
            <a:r>
              <a:rPr lang="pt-PT" b="1" dirty="0" err="1">
                <a:effectLst>
                  <a:outerShdw blurRad="38100" dist="38100" dir="2700000" algn="tl">
                    <a:srgbClr val="000000">
                      <a:alpha val="43137"/>
                    </a:srgbClr>
                  </a:outerShdw>
                </a:effectLst>
                <a:latin typeface="Arial Black" panose="020B0A04020102020204" pitchFamily="34" charset="0"/>
              </a:rPr>
              <a:t>safety</a:t>
            </a:r>
            <a:endParaRPr lang="pt-PT" b="1" dirty="0">
              <a:effectLst>
                <a:outerShdw blurRad="38100" dist="38100" dir="2700000" algn="tl">
                  <a:srgbClr val="000000">
                    <a:alpha val="43137"/>
                  </a:srgbClr>
                </a:outerShdw>
              </a:effectLst>
              <a:latin typeface="Arial Black" panose="020B0A04020102020204" pitchFamily="34" charset="0"/>
            </a:endParaRPr>
          </a:p>
        </p:txBody>
      </p:sp>
      <p:pic>
        <p:nvPicPr>
          <p:cNvPr id="4" name="Imagem 3"/>
          <p:cNvPicPr>
            <a:picLocks noChangeAspect="1"/>
          </p:cNvPicPr>
          <p:nvPr/>
        </p:nvPicPr>
        <p:blipFill>
          <a:blip r:embed="rId2"/>
          <a:stretch>
            <a:fillRect/>
          </a:stretch>
        </p:blipFill>
        <p:spPr>
          <a:xfrm>
            <a:off x="1970679" y="1706880"/>
            <a:ext cx="6839712" cy="4559808"/>
          </a:xfrm>
          <a:prstGeom prst="rect">
            <a:avLst/>
          </a:prstGeom>
        </p:spPr>
      </p:pic>
    </p:spTree>
    <p:extLst>
      <p:ext uri="{BB962C8B-B14F-4D97-AF65-F5344CB8AC3E}">
        <p14:creationId xmlns:p14="http://schemas.microsoft.com/office/powerpoint/2010/main" val="141027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What’s</a:t>
            </a:r>
            <a:r>
              <a:rPr lang="pt-PT" dirty="0"/>
              <a:t> e-</a:t>
            </a:r>
            <a:r>
              <a:rPr lang="pt-PT" dirty="0" err="1"/>
              <a:t>safety</a:t>
            </a:r>
            <a:r>
              <a:rPr lang="pt-PT" dirty="0"/>
              <a:t>?</a:t>
            </a:r>
          </a:p>
        </p:txBody>
      </p:sp>
      <p:sp>
        <p:nvSpPr>
          <p:cNvPr id="3" name="Marcador de Posição de Conteúdo 2"/>
          <p:cNvSpPr>
            <a:spLocks noGrp="1"/>
          </p:cNvSpPr>
          <p:nvPr>
            <p:ph idx="1"/>
          </p:nvPr>
        </p:nvSpPr>
        <p:spPr/>
        <p:txBody>
          <a:bodyPr>
            <a:normAutofit/>
          </a:bodyPr>
          <a:lstStyle/>
          <a:p>
            <a:pPr fontAlgn="base"/>
            <a:r>
              <a:rPr lang="en-US" sz="1600" dirty="0">
                <a:solidFill>
                  <a:schemeClr val="tx1"/>
                </a:solidFill>
              </a:rPr>
              <a:t>E-Safety is the concept of protecting people, especially the most vulnerable, on the internet. It tries to protect users from potentially harmful content that can be found on the internet, or the effects of such content.</a:t>
            </a:r>
          </a:p>
          <a:p>
            <a:pPr fontAlgn="base"/>
            <a:endParaRPr lang="en-US" sz="1600" dirty="0">
              <a:solidFill>
                <a:schemeClr val="tx1"/>
              </a:solidFill>
            </a:endParaRPr>
          </a:p>
          <a:p>
            <a:pPr lvl="0" fontAlgn="base"/>
            <a:r>
              <a:rPr lang="pt-PT" sz="1600" dirty="0">
                <a:solidFill>
                  <a:schemeClr val="tx1">
                    <a:lumMod val="50000"/>
                    <a:lumOff val="50000"/>
                  </a:schemeClr>
                </a:solidFill>
              </a:rPr>
              <a:t>E-</a:t>
            </a:r>
            <a:r>
              <a:rPr lang="pt-PT" sz="1600" dirty="0" err="1">
                <a:solidFill>
                  <a:schemeClr val="tx1">
                    <a:lumMod val="50000"/>
                    <a:lumOff val="50000"/>
                  </a:schemeClr>
                </a:solidFill>
              </a:rPr>
              <a:t>Safety</a:t>
            </a:r>
            <a:r>
              <a:rPr lang="pt-PT" sz="1600" dirty="0">
                <a:solidFill>
                  <a:schemeClr val="tx1">
                    <a:lumMod val="50000"/>
                    <a:lumOff val="50000"/>
                  </a:schemeClr>
                </a:solidFill>
              </a:rPr>
              <a:t> é o conceito de proteger as pessoas, especialmente os mais vulneráveis, na internet. Tenta proteger os utilizadores de conteúdo potencialmente prejudicial que se pode encontrar na internet, ou dos efeitos de tal conteúdo.</a:t>
            </a:r>
            <a:endParaRPr lang="en-US" sz="1600" dirty="0">
              <a:solidFill>
                <a:schemeClr val="tx1"/>
              </a:solidFill>
            </a:endParaRPr>
          </a:p>
          <a:p>
            <a:pPr fontAlgn="base"/>
            <a:endParaRPr lang="en-US" dirty="0">
              <a:solidFill>
                <a:schemeClr val="tx1"/>
              </a:solidFill>
            </a:endParaRPr>
          </a:p>
          <a:p>
            <a:pPr fontAlgn="base"/>
            <a:endParaRPr lang="pt-PT" dirty="0"/>
          </a:p>
        </p:txBody>
      </p:sp>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a:ln>
                <a:noFill/>
              </a:ln>
              <a:solidFill>
                <a:schemeClr val="tx1"/>
              </a:solidFill>
              <a:effectLst/>
              <a:latin typeface="Arial" panose="020B0604020202020204" pitchFamily="34" charset="0"/>
            </a:endParaRPr>
          </a:p>
        </p:txBody>
      </p:sp>
      <p:pic>
        <p:nvPicPr>
          <p:cNvPr id="7" name="Imagem 6"/>
          <p:cNvPicPr>
            <a:picLocks noChangeAspect="1"/>
          </p:cNvPicPr>
          <p:nvPr/>
        </p:nvPicPr>
        <p:blipFill>
          <a:blip r:embed="rId2"/>
          <a:stretch>
            <a:fillRect/>
          </a:stretch>
        </p:blipFill>
        <p:spPr>
          <a:xfrm>
            <a:off x="4586068" y="228600"/>
            <a:ext cx="4262510" cy="1666875"/>
          </a:xfrm>
          <a:prstGeom prst="rect">
            <a:avLst/>
          </a:prstGeom>
        </p:spPr>
      </p:pic>
    </p:spTree>
    <p:extLst>
      <p:ext uri="{BB962C8B-B14F-4D97-AF65-F5344CB8AC3E}">
        <p14:creationId xmlns:p14="http://schemas.microsoft.com/office/powerpoint/2010/main" val="1155235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How</a:t>
            </a:r>
            <a:r>
              <a:rPr lang="pt-PT" dirty="0"/>
              <a:t> to </a:t>
            </a:r>
            <a:r>
              <a:rPr lang="pt-PT" dirty="0" err="1"/>
              <a:t>be</a:t>
            </a:r>
            <a:r>
              <a:rPr lang="pt-PT" dirty="0"/>
              <a:t> safe online?</a:t>
            </a:r>
          </a:p>
        </p:txBody>
      </p:sp>
      <p:sp>
        <p:nvSpPr>
          <p:cNvPr id="3" name="Marcador de Posição de Conteúdo 2"/>
          <p:cNvSpPr>
            <a:spLocks noGrp="1"/>
          </p:cNvSpPr>
          <p:nvPr>
            <p:ph idx="1"/>
          </p:nvPr>
        </p:nvSpPr>
        <p:spPr>
          <a:xfrm>
            <a:off x="677334" y="2160589"/>
            <a:ext cx="4268153" cy="4162938"/>
          </a:xfrm>
        </p:spPr>
        <p:txBody>
          <a:bodyPr>
            <a:normAutofit/>
          </a:bodyPr>
          <a:lstStyle/>
          <a:p>
            <a:pPr lvl="0"/>
            <a:r>
              <a:rPr lang="en-US" sz="1600" dirty="0">
                <a:solidFill>
                  <a:schemeClr val="tx1"/>
                </a:solidFill>
              </a:rPr>
              <a:t>Here are some tips to help you to be safe online:</a:t>
            </a:r>
          </a:p>
          <a:p>
            <a:pPr lvl="1">
              <a:buFont typeface="Arial" panose="020B0604020202020204" pitchFamily="34" charset="0"/>
              <a:buChar char="•"/>
            </a:pPr>
            <a:r>
              <a:rPr lang="en-US" dirty="0">
                <a:solidFill>
                  <a:schemeClr val="tx1"/>
                </a:solidFill>
              </a:rPr>
              <a:t>Keep personal information private;</a:t>
            </a:r>
          </a:p>
          <a:p>
            <a:pPr lvl="1">
              <a:buFont typeface="Arial" panose="020B0604020202020204" pitchFamily="34" charset="0"/>
              <a:buChar char="•"/>
            </a:pPr>
            <a:r>
              <a:rPr lang="en-US" dirty="0">
                <a:solidFill>
                  <a:schemeClr val="tx1"/>
                </a:solidFill>
              </a:rPr>
              <a:t>Make sure your devices are secure;</a:t>
            </a:r>
          </a:p>
          <a:p>
            <a:pPr lvl="1">
              <a:buFont typeface="Arial" panose="020B0604020202020204" pitchFamily="34" charset="0"/>
              <a:buChar char="•"/>
            </a:pPr>
            <a:r>
              <a:rPr lang="en-US" dirty="0">
                <a:solidFill>
                  <a:schemeClr val="tx1"/>
                </a:solidFill>
              </a:rPr>
              <a:t>Be careful about </a:t>
            </a:r>
            <a:r>
              <a:rPr lang="en-US" dirty="0" err="1">
                <a:solidFill>
                  <a:schemeClr val="tx1"/>
                </a:solidFill>
              </a:rPr>
              <a:t>wifi</a:t>
            </a:r>
            <a:r>
              <a:rPr lang="en-US" dirty="0">
                <a:solidFill>
                  <a:schemeClr val="tx1"/>
                </a:solidFill>
              </a:rPr>
              <a:t>;</a:t>
            </a:r>
          </a:p>
          <a:p>
            <a:pPr lvl="1">
              <a:buFont typeface="Arial" panose="020B0604020202020204" pitchFamily="34" charset="0"/>
              <a:buChar char="•"/>
            </a:pPr>
            <a:r>
              <a:rPr lang="en-US" dirty="0">
                <a:solidFill>
                  <a:schemeClr val="tx1"/>
                </a:solidFill>
              </a:rPr>
              <a:t>Avoid online fraud;</a:t>
            </a:r>
          </a:p>
          <a:p>
            <a:pPr lvl="1">
              <a:buFont typeface="Arial" panose="020B0604020202020204" pitchFamily="34" charset="0"/>
              <a:buChar char="•"/>
            </a:pPr>
            <a:r>
              <a:rPr lang="en-US" dirty="0">
                <a:solidFill>
                  <a:schemeClr val="tx1"/>
                </a:solidFill>
              </a:rPr>
              <a:t>Keep your internet browser updated;</a:t>
            </a:r>
          </a:p>
          <a:p>
            <a:pPr lvl="1">
              <a:buFont typeface="Arial" panose="020B0604020202020204" pitchFamily="34" charset="0"/>
              <a:buChar char="•"/>
            </a:pPr>
            <a:r>
              <a:rPr lang="en-US" dirty="0">
                <a:solidFill>
                  <a:schemeClr val="tx1"/>
                </a:solidFill>
              </a:rPr>
              <a:t>Set strong passwords;</a:t>
            </a:r>
          </a:p>
          <a:p>
            <a:pPr lvl="1">
              <a:buFont typeface="Arial" panose="020B0604020202020204" pitchFamily="34" charset="0"/>
              <a:buChar char="•"/>
            </a:pPr>
            <a:r>
              <a:rPr lang="en-US" dirty="0">
                <a:solidFill>
                  <a:schemeClr val="tx1"/>
                </a:solidFill>
              </a:rPr>
              <a:t>Read the site’s privacy policies;</a:t>
            </a:r>
          </a:p>
          <a:p>
            <a:pPr lvl="1">
              <a:buFont typeface="Arial" panose="020B0604020202020204" pitchFamily="34" charset="0"/>
              <a:buChar char="•"/>
            </a:pPr>
            <a:r>
              <a:rPr lang="en-US" dirty="0">
                <a:solidFill>
                  <a:schemeClr val="tx1"/>
                </a:solidFill>
              </a:rPr>
              <a:t>Shop safely.</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0" lvl="0" indent="0">
              <a:buNone/>
            </a:pPr>
            <a:endParaRPr lang="pt-PT" dirty="0"/>
          </a:p>
        </p:txBody>
      </p:sp>
      <p:sp>
        <p:nvSpPr>
          <p:cNvPr id="5" name="Marcador de Posição de Conteúdo 2"/>
          <p:cNvSpPr txBox="1">
            <a:spLocks/>
          </p:cNvSpPr>
          <p:nvPr/>
        </p:nvSpPr>
        <p:spPr>
          <a:xfrm>
            <a:off x="5311582" y="2160588"/>
            <a:ext cx="480906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endParaRPr lang="en-US" dirty="0"/>
          </a:p>
          <a:p>
            <a:pPr marL="0" indent="0">
              <a:buFont typeface="Wingdings 3" charset="2"/>
              <a:buNone/>
            </a:pPr>
            <a:endParaRPr lang="pt-PT" dirty="0"/>
          </a:p>
        </p:txBody>
      </p:sp>
      <p:sp>
        <p:nvSpPr>
          <p:cNvPr id="6" name="Marcador de Posição de Conteúdo 2"/>
          <p:cNvSpPr txBox="1">
            <a:spLocks/>
          </p:cNvSpPr>
          <p:nvPr/>
        </p:nvSpPr>
        <p:spPr>
          <a:xfrm>
            <a:off x="4975668" y="2160587"/>
            <a:ext cx="4809066" cy="41629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t-PT" sz="1600" dirty="0">
                <a:solidFill>
                  <a:schemeClr val="tx1">
                    <a:lumMod val="50000"/>
                    <a:lumOff val="50000"/>
                  </a:schemeClr>
                </a:solidFill>
              </a:rPr>
              <a:t>Aqui estão algumas formas de te manteres segura online:</a:t>
            </a:r>
          </a:p>
          <a:p>
            <a:pPr lvl="1">
              <a:buFont typeface="Arial" panose="020B0604020202020204" pitchFamily="34" charset="0"/>
              <a:buChar char="•"/>
            </a:pPr>
            <a:r>
              <a:rPr lang="pt-PT" dirty="0">
                <a:solidFill>
                  <a:schemeClr val="tx1">
                    <a:lumMod val="50000"/>
                    <a:lumOff val="50000"/>
                  </a:schemeClr>
                </a:solidFill>
              </a:rPr>
              <a:t>Manter a informação pessoal privada;</a:t>
            </a:r>
          </a:p>
          <a:p>
            <a:pPr lvl="1">
              <a:buFont typeface="Arial" panose="020B0604020202020204" pitchFamily="34" charset="0"/>
              <a:buChar char="•"/>
            </a:pPr>
            <a:r>
              <a:rPr lang="pt-PT" dirty="0">
                <a:solidFill>
                  <a:schemeClr val="tx1">
                    <a:lumMod val="50000"/>
                    <a:lumOff val="50000"/>
                  </a:schemeClr>
                </a:solidFill>
              </a:rPr>
              <a:t>Certificar-se  que os dispositivos são seguros;</a:t>
            </a:r>
          </a:p>
          <a:p>
            <a:pPr lvl="1">
              <a:buFont typeface="Arial" panose="020B0604020202020204" pitchFamily="34" charset="0"/>
              <a:buChar char="•"/>
            </a:pPr>
            <a:r>
              <a:rPr lang="pt-PT" dirty="0">
                <a:solidFill>
                  <a:schemeClr val="tx1">
                    <a:lumMod val="50000"/>
                    <a:lumOff val="50000"/>
                  </a:schemeClr>
                </a:solidFill>
              </a:rPr>
              <a:t>Ter cuidado com o </a:t>
            </a:r>
            <a:r>
              <a:rPr lang="pt-PT" dirty="0" err="1">
                <a:solidFill>
                  <a:schemeClr val="tx1">
                    <a:lumMod val="50000"/>
                    <a:lumOff val="50000"/>
                  </a:schemeClr>
                </a:solidFill>
              </a:rPr>
              <a:t>wifi</a:t>
            </a:r>
            <a:r>
              <a:rPr lang="pt-PT" dirty="0">
                <a:solidFill>
                  <a:schemeClr val="tx1">
                    <a:lumMod val="50000"/>
                    <a:lumOff val="50000"/>
                  </a:schemeClr>
                </a:solidFill>
              </a:rPr>
              <a:t>;</a:t>
            </a:r>
          </a:p>
          <a:p>
            <a:pPr lvl="1">
              <a:buFont typeface="Arial" panose="020B0604020202020204" pitchFamily="34" charset="0"/>
              <a:buChar char="•"/>
            </a:pPr>
            <a:r>
              <a:rPr lang="pt-PT" dirty="0">
                <a:solidFill>
                  <a:schemeClr val="tx1">
                    <a:lumMod val="50000"/>
                    <a:lumOff val="50000"/>
                  </a:schemeClr>
                </a:solidFill>
              </a:rPr>
              <a:t>Evitar fraude online;</a:t>
            </a:r>
          </a:p>
          <a:p>
            <a:pPr lvl="1">
              <a:buFont typeface="Arial" panose="020B0604020202020204" pitchFamily="34" charset="0"/>
              <a:buChar char="•"/>
            </a:pPr>
            <a:r>
              <a:rPr lang="pt-PT" dirty="0">
                <a:solidFill>
                  <a:schemeClr val="tx1">
                    <a:lumMod val="50000"/>
                    <a:lumOff val="50000"/>
                  </a:schemeClr>
                </a:solidFill>
              </a:rPr>
              <a:t>Manter o browser online atualizado;</a:t>
            </a:r>
          </a:p>
          <a:p>
            <a:pPr lvl="1">
              <a:buFont typeface="Arial" panose="020B0604020202020204" pitchFamily="34" charset="0"/>
              <a:buChar char="•"/>
            </a:pPr>
            <a:r>
              <a:rPr lang="pt-PT" dirty="0">
                <a:solidFill>
                  <a:schemeClr val="tx1">
                    <a:lumMod val="50000"/>
                    <a:lumOff val="50000"/>
                  </a:schemeClr>
                </a:solidFill>
              </a:rPr>
              <a:t>Definir senhas fortes;</a:t>
            </a:r>
          </a:p>
          <a:p>
            <a:pPr lvl="1">
              <a:buFont typeface="Arial" panose="020B0604020202020204" pitchFamily="34" charset="0"/>
              <a:buChar char="•"/>
            </a:pPr>
            <a:r>
              <a:rPr lang="pt-PT" dirty="0">
                <a:solidFill>
                  <a:schemeClr val="tx1">
                    <a:lumMod val="50000"/>
                    <a:lumOff val="50000"/>
                  </a:schemeClr>
                </a:solidFill>
              </a:rPr>
              <a:t>Ler as politicas de privacidade dos sites;</a:t>
            </a:r>
          </a:p>
          <a:p>
            <a:pPr lvl="1">
              <a:buFont typeface="Arial" panose="020B0604020202020204" pitchFamily="34" charset="0"/>
              <a:buChar char="•"/>
            </a:pPr>
            <a:r>
              <a:rPr lang="pt-PT" dirty="0">
                <a:solidFill>
                  <a:schemeClr val="tx1">
                    <a:lumMod val="50000"/>
                    <a:lumOff val="50000"/>
                  </a:schemeClr>
                </a:solidFill>
              </a:rPr>
              <a:t>Comprar de forma segura.</a:t>
            </a:r>
            <a:endParaRPr lang="en-US" dirty="0"/>
          </a:p>
          <a:p>
            <a:pPr marL="0" indent="0">
              <a:buFont typeface="Wingdings 3" charset="2"/>
              <a:buNone/>
            </a:pPr>
            <a:endParaRPr lang="pt-PT" dirty="0"/>
          </a:p>
        </p:txBody>
      </p:sp>
      <p:pic>
        <p:nvPicPr>
          <p:cNvPr id="6146" name="Picture 2" descr="Skelton Primary School » e-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483" y="327434"/>
            <a:ext cx="3562519" cy="160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66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 calcmode="lin" valueType="num">
                                      <p:cBhvr additive="base">
                                        <p:cTn id="6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anim calcmode="lin" valueType="num">
                                      <p:cBhvr additive="base">
                                        <p:cTn id="6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 calcmode="lin" valueType="num">
                                      <p:cBhvr additive="base">
                                        <p:cTn id="7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8" end="8"/>
                                            </p:txEl>
                                          </p:spTgt>
                                        </p:tgtEl>
                                        <p:attrNameLst>
                                          <p:attrName>style.visibility</p:attrName>
                                        </p:attrNameLst>
                                      </p:cBhvr>
                                      <p:to>
                                        <p:strVal val="visible"/>
                                      </p:to>
                                    </p:set>
                                    <p:anim calcmode="lin" valueType="num">
                                      <p:cBhvr additive="base">
                                        <p:cTn id="7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sz="5400" b="1" dirty="0" err="1">
                <a:effectLst>
                  <a:outerShdw blurRad="38100" dist="38100" dir="2700000" algn="tl">
                    <a:srgbClr val="000000">
                      <a:alpha val="43137"/>
                    </a:srgbClr>
                  </a:outerShdw>
                </a:effectLst>
              </a:rPr>
              <a:t>Webgrafia</a:t>
            </a:r>
            <a:endParaRPr lang="pt-PT" sz="5400" b="1" dirty="0">
              <a:effectLst>
                <a:outerShdw blurRad="38100" dist="38100" dir="2700000" algn="tl">
                  <a:srgbClr val="000000">
                    <a:alpha val="43137"/>
                  </a:srgbClr>
                </a:outerShdw>
              </a:effectLst>
            </a:endParaRPr>
          </a:p>
        </p:txBody>
      </p:sp>
      <p:sp>
        <p:nvSpPr>
          <p:cNvPr id="3" name="Marcador de Posição de Conteúdo 2"/>
          <p:cNvSpPr>
            <a:spLocks noGrp="1"/>
          </p:cNvSpPr>
          <p:nvPr>
            <p:ph idx="1"/>
          </p:nvPr>
        </p:nvSpPr>
        <p:spPr/>
        <p:txBody>
          <a:bodyPr>
            <a:normAutofit/>
          </a:bodyPr>
          <a:lstStyle/>
          <a:p>
            <a:pPr fontAlgn="base"/>
            <a:r>
              <a:rPr lang="pt-PT" sz="1600" dirty="0">
                <a:solidFill>
                  <a:schemeClr val="tx1">
                    <a:lumMod val="50000"/>
                    <a:lumOff val="50000"/>
                  </a:schemeClr>
                </a:solidFill>
                <a:hlinkClick r:id="rId2"/>
              </a:rPr>
              <a:t>https://www.virtual-college.co.uk/resources/e-safety-important-issue</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3"/>
              </a:rPr>
              <a:t>https://en.m.wikipedia.org/wiki/Cyberbullying</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4"/>
              </a:rPr>
              <a:t>https://www.verywellfamily.com/how-to-prevent-cyberbullying-5113808</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5"/>
              </a:rPr>
              <a:t>https://www.itpro.co.uk/strategy/28709/what-is-e-safety</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6"/>
              </a:rPr>
              <a:t>https://www.hsbc.com.cn/en-cn/help/online-security/10-ways-to-stay-safe/</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7"/>
              </a:rPr>
              <a:t>https://www.snbsd.com/about/online-safety-guide</a:t>
            </a:r>
            <a:endParaRPr lang="pt-PT" sz="1600" dirty="0">
              <a:solidFill>
                <a:schemeClr val="tx1">
                  <a:lumMod val="50000"/>
                  <a:lumOff val="50000"/>
                </a:schemeClr>
              </a:solidFill>
            </a:endParaRPr>
          </a:p>
          <a:p>
            <a:pPr fontAlgn="base"/>
            <a:r>
              <a:rPr lang="pt-PT" sz="1600" dirty="0">
                <a:solidFill>
                  <a:schemeClr val="tx1">
                    <a:lumMod val="50000"/>
                    <a:lumOff val="50000"/>
                  </a:schemeClr>
                </a:solidFill>
                <a:hlinkClick r:id="rId8"/>
              </a:rPr>
              <a:t>https://www.chelseagroton.com/Home/Why-Chelsea-Groton/News-You-Can-Use/View-Article/ArticleId/56/7-Ways-to-Stay-Safe-Online</a:t>
            </a:r>
            <a:endParaRPr lang="pt-PT" sz="1600" dirty="0">
              <a:solidFill>
                <a:schemeClr val="tx1">
                  <a:lumMod val="50000"/>
                  <a:lumOff val="50000"/>
                </a:schemeClr>
              </a:solidFill>
            </a:endParaRPr>
          </a:p>
          <a:p>
            <a:pPr fontAlgn="base"/>
            <a:endParaRPr lang="pt-PT" sz="1600" dirty="0">
              <a:solidFill>
                <a:schemeClr val="tx1">
                  <a:lumMod val="50000"/>
                  <a:lumOff val="50000"/>
                </a:schemeClr>
              </a:solidFill>
            </a:endParaRPr>
          </a:p>
          <a:p>
            <a:pPr fontAlgn="base"/>
            <a:endParaRPr lang="pt-PT" sz="1600" dirty="0">
              <a:solidFill>
                <a:schemeClr val="tx1">
                  <a:lumMod val="50000"/>
                  <a:lumOff val="50000"/>
                </a:schemeClr>
              </a:solidFill>
            </a:endParaRPr>
          </a:p>
          <a:p>
            <a:pPr fontAlgn="base"/>
            <a:endParaRPr lang="en-US" dirty="0">
              <a:solidFill>
                <a:schemeClr val="tx1"/>
              </a:solidFill>
            </a:endParaRPr>
          </a:p>
          <a:p>
            <a:pPr fontAlgn="base"/>
            <a:endParaRPr lang="pt-PT" dirty="0"/>
          </a:p>
        </p:txBody>
      </p:sp>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859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speto">
  <a:themeElements>
    <a:clrScheme name="Roxo">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4452</TotalTime>
  <Words>594</Words>
  <Application>Microsoft Office PowerPoint</Application>
  <PresentationFormat>Ecrã Panorâmico</PresentationFormat>
  <Paragraphs>61</Paragraphs>
  <Slides>7</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7</vt:i4>
      </vt:variant>
    </vt:vector>
  </HeadingPairs>
  <TitlesOfParts>
    <vt:vector size="12" baseType="lpstr">
      <vt:lpstr>Arial</vt:lpstr>
      <vt:lpstr>Arial Black</vt:lpstr>
      <vt:lpstr>Trebuchet MS</vt:lpstr>
      <vt:lpstr>Wingdings 3</vt:lpstr>
      <vt:lpstr>Aspeto</vt:lpstr>
      <vt:lpstr>Cyberbullying</vt:lpstr>
      <vt:lpstr>What’s cyberbullying?</vt:lpstr>
      <vt:lpstr>How to prevent cyberbullying?</vt:lpstr>
      <vt:lpstr>E-safety</vt:lpstr>
      <vt:lpstr>What’s e-safety?</vt:lpstr>
      <vt:lpstr>How to be safe online?</vt:lpstr>
      <vt:lpstr>Webgrafia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dc:title>
  <dc:creator>Cliente</dc:creator>
  <cp:lastModifiedBy>Olga Conceição</cp:lastModifiedBy>
  <cp:revision>21</cp:revision>
  <dcterms:created xsi:type="dcterms:W3CDTF">2023-01-23T19:04:06Z</dcterms:created>
  <dcterms:modified xsi:type="dcterms:W3CDTF">2023-01-28T16:24:56Z</dcterms:modified>
</cp:coreProperties>
</file>